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10E0E-C264-40FE-ABB2-76A350B9B069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744F3-5370-4AC0-A1CB-8858764C95C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127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79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15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999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07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0833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1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715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2514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224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258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470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F3344-BDD1-400A-9DAF-448B389922F7}" type="datetimeFigureOut">
              <a:rPr lang="de-DE" smtClean="0"/>
              <a:t>31.03.2025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5887-0472-44C9-B016-220FF6C11D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feil nach oben 16"/>
          <p:cNvSpPr/>
          <p:nvPr/>
        </p:nvSpPr>
        <p:spPr>
          <a:xfrm>
            <a:off x="1115956" y="937360"/>
            <a:ext cx="187051" cy="684076"/>
          </a:xfrm>
          <a:prstGeom prst="up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600" b="0" i="0" u="none" baseline="0" dirty="0">
              <a:solidFill>
                <a:srgbClr val="181818"/>
              </a:solidFill>
              <a:latin typeface="Arial" panose="020B0604020202020204" pitchFamily="34" charset="0"/>
            </a:endParaRPr>
          </a:p>
        </p:txBody>
      </p:sp>
      <p:sp>
        <p:nvSpPr>
          <p:cNvPr id="18" name="Pfeil nach oben 17"/>
          <p:cNvSpPr/>
          <p:nvPr/>
        </p:nvSpPr>
        <p:spPr>
          <a:xfrm>
            <a:off x="3364534" y="937360"/>
            <a:ext cx="187051" cy="684076"/>
          </a:xfrm>
          <a:prstGeom prst="up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600" b="0" i="0" u="none" baseline="0" dirty="0">
              <a:solidFill>
                <a:srgbClr val="181818"/>
              </a:solidFill>
              <a:latin typeface="Arial" panose="020B0604020202020204" pitchFamily="34" charset="0"/>
            </a:endParaRPr>
          </a:p>
        </p:txBody>
      </p:sp>
      <p:sp>
        <p:nvSpPr>
          <p:cNvPr id="19" name="Pfeil nach oben 18"/>
          <p:cNvSpPr/>
          <p:nvPr/>
        </p:nvSpPr>
        <p:spPr>
          <a:xfrm>
            <a:off x="5652461" y="937360"/>
            <a:ext cx="187051" cy="684076"/>
          </a:xfrm>
          <a:prstGeom prst="up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600" b="0" i="0" u="none" baseline="0" dirty="0">
              <a:solidFill>
                <a:srgbClr val="181818"/>
              </a:solidFill>
              <a:latin typeface="Arial" panose="020B0604020202020204" pitchFamily="34" charset="0"/>
            </a:endParaRPr>
          </a:p>
        </p:txBody>
      </p:sp>
      <p:sp>
        <p:nvSpPr>
          <p:cNvPr id="20" name="Pfeil nach oben 19"/>
          <p:cNvSpPr/>
          <p:nvPr/>
        </p:nvSpPr>
        <p:spPr>
          <a:xfrm>
            <a:off x="7812701" y="944724"/>
            <a:ext cx="187051" cy="684076"/>
          </a:xfrm>
          <a:prstGeom prst="up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600" b="0" i="0" u="none" baseline="0" dirty="0">
              <a:solidFill>
                <a:srgbClr val="181818"/>
              </a:solidFill>
              <a:latin typeface="Arial" panose="020B0604020202020204" pitchFamily="34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23528" y="332656"/>
            <a:ext cx="8496944" cy="57606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Wie werde ich Steuerfachwirt?</a:t>
            </a:r>
            <a:endParaRPr lang="de-DE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23228" y="1412776"/>
            <a:ext cx="1972508" cy="1944216"/>
          </a:xfrm>
          <a:prstGeom prst="roundRect">
            <a:avLst/>
          </a:prstGeom>
          <a:solidFill>
            <a:srgbClr val="FF9900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b="1" i="0" u="none" baseline="0" dirty="0" smtClean="0">
                <a:latin typeface="CorpoA"/>
              </a:rPr>
              <a:t>Praktische Tätigkeit</a:t>
            </a:r>
          </a:p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b="1" dirty="0" smtClean="0">
                <a:latin typeface="CorpoA"/>
              </a:rPr>
              <a:t> von mind. 3 Jahren*</a:t>
            </a:r>
            <a:endParaRPr lang="de-DE" sz="3200" b="1" i="0" u="none" baseline="0" dirty="0" smtClean="0">
              <a:latin typeface="CorpoA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2483768" y="1412776"/>
            <a:ext cx="1948583" cy="1944216"/>
          </a:xfrm>
          <a:prstGeom prst="roundRect">
            <a:avLst/>
          </a:prstGeom>
          <a:solidFill>
            <a:srgbClr val="FF9900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b="1" i="0" u="none" baseline="0" dirty="0" smtClean="0">
                <a:latin typeface="CorpoA"/>
              </a:rPr>
              <a:t>Praktische Tätigkeit</a:t>
            </a:r>
          </a:p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b="1" dirty="0" smtClean="0">
                <a:latin typeface="CorpoA"/>
              </a:rPr>
              <a:t> von mind. 3 Jahren*</a:t>
            </a:r>
            <a:endParaRPr lang="de-DE" sz="3200" b="1" i="0" u="none" baseline="0" dirty="0" smtClean="0">
              <a:latin typeface="CorpoA"/>
            </a:endParaRPr>
          </a:p>
        </p:txBody>
      </p:sp>
      <p:sp>
        <p:nvSpPr>
          <p:cNvPr id="10" name="Abgerundetes Rechteck 9"/>
          <p:cNvSpPr/>
          <p:nvPr/>
        </p:nvSpPr>
        <p:spPr>
          <a:xfrm>
            <a:off x="4759732" y="1412776"/>
            <a:ext cx="1972508" cy="1944216"/>
          </a:xfrm>
          <a:prstGeom prst="roundRect">
            <a:avLst/>
          </a:prstGeom>
          <a:solidFill>
            <a:srgbClr val="FF9900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b="1" i="0" u="none" baseline="0" dirty="0" smtClean="0">
                <a:latin typeface="CorpoA"/>
              </a:rPr>
              <a:t>Praktische Tätigkeit</a:t>
            </a:r>
          </a:p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b="1" dirty="0" smtClean="0">
                <a:latin typeface="CorpoA"/>
              </a:rPr>
              <a:t> von mind. 5 Jahren*</a:t>
            </a:r>
            <a:endParaRPr lang="de-DE" sz="3200" b="1" i="0" u="none" baseline="0" dirty="0" smtClean="0">
              <a:latin typeface="CorpoA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6919972" y="1412776"/>
            <a:ext cx="1972508" cy="1944216"/>
          </a:xfrm>
          <a:prstGeom prst="roundRect">
            <a:avLst/>
          </a:prstGeom>
          <a:solidFill>
            <a:srgbClr val="FF9900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b="1" i="0" u="none" baseline="0" dirty="0" smtClean="0">
                <a:latin typeface="CorpoA"/>
              </a:rPr>
              <a:t>Praktische Tätigkeit</a:t>
            </a:r>
          </a:p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b="1" dirty="0" smtClean="0">
                <a:latin typeface="CorpoA"/>
              </a:rPr>
              <a:t> von mind. 8 Jahren*</a:t>
            </a:r>
            <a:endParaRPr lang="de-DE" sz="3200" b="1" i="0" u="none" baseline="0" dirty="0" smtClean="0">
              <a:latin typeface="CorpoA"/>
            </a:endParaRPr>
          </a:p>
        </p:txBody>
      </p:sp>
      <p:sp>
        <p:nvSpPr>
          <p:cNvPr id="13" name="Pfeil nach oben 12"/>
          <p:cNvSpPr/>
          <p:nvPr/>
        </p:nvSpPr>
        <p:spPr>
          <a:xfrm>
            <a:off x="1115956" y="3356992"/>
            <a:ext cx="187051" cy="684076"/>
          </a:xfrm>
          <a:prstGeom prst="up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600" b="0" i="0" u="none" baseline="0" dirty="0">
              <a:solidFill>
                <a:srgbClr val="181818"/>
              </a:solidFill>
              <a:latin typeface="Arial" panose="020B0604020202020204" pitchFamily="34" charset="0"/>
            </a:endParaRPr>
          </a:p>
        </p:txBody>
      </p:sp>
      <p:sp>
        <p:nvSpPr>
          <p:cNvPr id="14" name="Pfeil nach oben 13"/>
          <p:cNvSpPr/>
          <p:nvPr/>
        </p:nvSpPr>
        <p:spPr>
          <a:xfrm>
            <a:off x="3364534" y="3356992"/>
            <a:ext cx="187051" cy="684076"/>
          </a:xfrm>
          <a:prstGeom prst="up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600" b="0" i="0" u="none" baseline="0" dirty="0">
              <a:solidFill>
                <a:srgbClr val="181818"/>
              </a:solidFill>
              <a:latin typeface="Arial" panose="020B0604020202020204" pitchFamily="34" charset="0"/>
            </a:endParaRPr>
          </a:p>
        </p:txBody>
      </p:sp>
      <p:sp>
        <p:nvSpPr>
          <p:cNvPr id="15" name="Pfeil nach oben 14"/>
          <p:cNvSpPr/>
          <p:nvPr/>
        </p:nvSpPr>
        <p:spPr>
          <a:xfrm>
            <a:off x="5652461" y="3356992"/>
            <a:ext cx="187051" cy="684076"/>
          </a:xfrm>
          <a:prstGeom prst="up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600" b="0" i="0" u="none" baseline="0" dirty="0">
              <a:solidFill>
                <a:srgbClr val="181818"/>
              </a:solidFill>
              <a:latin typeface="Arial" panose="020B0604020202020204" pitchFamily="34" charset="0"/>
            </a:endParaRPr>
          </a:p>
        </p:txBody>
      </p:sp>
      <p:sp>
        <p:nvSpPr>
          <p:cNvPr id="16" name="Pfeil nach oben 15"/>
          <p:cNvSpPr/>
          <p:nvPr/>
        </p:nvSpPr>
        <p:spPr>
          <a:xfrm>
            <a:off x="7812701" y="3364356"/>
            <a:ext cx="187051" cy="684076"/>
          </a:xfrm>
          <a:prstGeom prst="upArrow">
            <a:avLst/>
          </a:prstGeom>
          <a:solidFill>
            <a:schemeClr val="tx1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de-DE" sz="1600" b="0" i="0" u="none" baseline="0" dirty="0">
              <a:solidFill>
                <a:srgbClr val="181818"/>
              </a:solidFill>
              <a:latin typeface="Arial" panose="020B0604020202020204" pitchFamily="34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483768" y="4005064"/>
            <a:ext cx="2088232" cy="2268252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400" b="0" i="0" u="none" baseline="0" dirty="0" smtClean="0">
                <a:latin typeface="CorpoA"/>
                <a:cs typeface="Arial" panose="020B0604020202020204" pitchFamily="34" charset="0"/>
              </a:rPr>
              <a:t>Abgeschlossenes</a:t>
            </a:r>
            <a:r>
              <a:rPr lang="de-DE" b="0" i="0" u="none" baseline="0" dirty="0" smtClean="0">
                <a:latin typeface="CorpoA"/>
                <a:cs typeface="Arial" panose="020B0604020202020204" pitchFamily="34" charset="0"/>
              </a:rPr>
              <a:t> </a:t>
            </a:r>
            <a:r>
              <a:rPr lang="de-DE" sz="3200" b="1" i="0" u="none" baseline="0" dirty="0" smtClean="0">
                <a:latin typeface="CorpoA"/>
                <a:cs typeface="Arial" panose="020B0604020202020204" pitchFamily="34" charset="0"/>
              </a:rPr>
              <a:t>BWL-Studium</a:t>
            </a:r>
            <a:r>
              <a:rPr lang="de-DE" b="0" i="0" u="none" baseline="0" dirty="0" smtClean="0">
                <a:latin typeface="CorpoA"/>
                <a:cs typeface="Arial" panose="020B0604020202020204" pitchFamily="34" charset="0"/>
              </a:rPr>
              <a:t> </a:t>
            </a:r>
            <a:r>
              <a:rPr lang="de-DE" sz="2400" b="0" i="0" u="none" baseline="0" dirty="0" smtClean="0">
                <a:latin typeface="CorpoA"/>
                <a:cs typeface="Arial" panose="020B0604020202020204" pitchFamily="34" charset="0"/>
              </a:rPr>
              <a:t>von mind.</a:t>
            </a:r>
            <a:r>
              <a:rPr lang="de-DE" sz="2400" b="0" i="0" u="none" dirty="0" smtClean="0">
                <a:latin typeface="CorpoA"/>
                <a:cs typeface="Arial" panose="020B0604020202020204" pitchFamily="34" charset="0"/>
              </a:rPr>
              <a:t> 3 Jahren</a:t>
            </a:r>
            <a:r>
              <a:rPr lang="de-DE" sz="2400" b="0" i="0" u="none" baseline="0" dirty="0" smtClean="0">
                <a:latin typeface="CorpoA"/>
                <a:cs typeface="Arial" panose="020B0604020202020204" pitchFamily="34" charset="0"/>
              </a:rPr>
              <a:t> </a:t>
            </a:r>
            <a:endParaRPr lang="de-DE" sz="2400" b="1" i="0" u="none" baseline="0" dirty="0" smtClean="0">
              <a:latin typeface="CorpoA"/>
              <a:cs typeface="Arial" panose="020B0604020202020204" pitchFamily="34" charset="0"/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4759732" y="4005064"/>
            <a:ext cx="1972508" cy="2268252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400" i="0" u="none" baseline="0" dirty="0" smtClean="0">
                <a:latin typeface="CorpoA"/>
                <a:cs typeface="Arial" panose="020B0604020202020204" pitchFamily="34" charset="0"/>
              </a:rPr>
              <a:t>Andere abgeschlossene </a:t>
            </a:r>
            <a:r>
              <a:rPr lang="de-DE" sz="3200" b="1" i="0" u="none" baseline="0" dirty="0" err="1" smtClean="0">
                <a:latin typeface="CorpoA"/>
                <a:cs typeface="Arial" panose="020B0604020202020204" pitchFamily="34" charset="0"/>
              </a:rPr>
              <a:t>kaufmän</a:t>
            </a:r>
            <a:r>
              <a:rPr lang="de-DE" sz="3200" b="1" i="0" u="none" baseline="0" dirty="0" smtClean="0">
                <a:latin typeface="CorpoA"/>
                <a:cs typeface="Arial" panose="020B0604020202020204" pitchFamily="34" charset="0"/>
              </a:rPr>
              <a:t>-nische Ausbildung</a:t>
            </a:r>
            <a:endParaRPr lang="de-DE" sz="3200" b="1" i="0" u="none" baseline="0" dirty="0" smtClean="0">
              <a:latin typeface="CorpoA"/>
              <a:cs typeface="Arial" panose="020B0604020202020204" pitchFamily="34" charset="0"/>
            </a:endParaRPr>
          </a:p>
        </p:txBody>
      </p:sp>
      <p:sp>
        <p:nvSpPr>
          <p:cNvPr id="21" name="Abgerundetes Rechteck 20"/>
          <p:cNvSpPr/>
          <p:nvPr/>
        </p:nvSpPr>
        <p:spPr>
          <a:xfrm>
            <a:off x="165365" y="4012428"/>
            <a:ext cx="2088232" cy="2268252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400" b="0" i="0" u="none" baseline="0" dirty="0" smtClean="0">
                <a:latin typeface="CorpoA"/>
                <a:cs typeface="Arial" panose="020B0604020202020204" pitchFamily="34" charset="0"/>
              </a:rPr>
              <a:t>Abgeschlossene</a:t>
            </a:r>
          </a:p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2400" dirty="0" smtClean="0">
                <a:latin typeface="CorpoA"/>
                <a:cs typeface="Arial" panose="020B0604020202020204" pitchFamily="34" charset="0"/>
              </a:rPr>
              <a:t>Ausbildung zur/m</a:t>
            </a:r>
            <a:r>
              <a:rPr lang="de-DE" b="0" i="0" u="none" baseline="0" dirty="0" smtClean="0">
                <a:latin typeface="CorpoA"/>
                <a:cs typeface="Arial" panose="020B0604020202020204" pitchFamily="34" charset="0"/>
              </a:rPr>
              <a:t> </a:t>
            </a:r>
            <a:r>
              <a:rPr lang="de-DE" sz="3200" b="1" i="0" u="none" baseline="0" dirty="0" smtClean="0">
                <a:latin typeface="CorpoA"/>
                <a:cs typeface="Arial" panose="020B0604020202020204" pitchFamily="34" charset="0"/>
              </a:rPr>
              <a:t>Steuerfach-angestellten</a:t>
            </a:r>
            <a:endParaRPr lang="de-DE" sz="2400" b="1" i="0" u="none" baseline="0" dirty="0" smtClean="0">
              <a:latin typeface="CorpoA"/>
              <a:cs typeface="Arial" panose="020B0604020202020204" pitchFamily="34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919972" y="4005064"/>
            <a:ext cx="1972508" cy="2268252"/>
          </a:xfrm>
          <a:prstGeom prst="round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200" b="1" i="0" u="none" baseline="0" dirty="0" smtClean="0">
                <a:latin typeface="CorpoA"/>
                <a:cs typeface="Arial" panose="020B0604020202020204" pitchFamily="34" charset="0"/>
              </a:rPr>
              <a:t>keine</a:t>
            </a:r>
            <a:r>
              <a:rPr lang="de-DE" sz="2400" i="0" u="none" baseline="0" dirty="0" smtClean="0">
                <a:latin typeface="CorpoA"/>
                <a:cs typeface="Arial" panose="020B0604020202020204" pitchFamily="34" charset="0"/>
              </a:rPr>
              <a:t> </a:t>
            </a:r>
            <a:r>
              <a:rPr lang="de-DE" sz="3200" b="1" i="0" u="none" baseline="0" dirty="0" smtClean="0">
                <a:latin typeface="CorpoA"/>
                <a:cs typeface="Arial" panose="020B0604020202020204" pitchFamily="34" charset="0"/>
              </a:rPr>
              <a:t>Ausbildung</a:t>
            </a:r>
            <a:endParaRPr lang="de-DE" sz="3200" b="1" i="0" u="none" baseline="0" dirty="0" smtClean="0">
              <a:latin typeface="CorpoA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179512" y="6453336"/>
            <a:ext cx="26933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CorpoA"/>
              </a:rPr>
              <a:t>* von mind. 16 Wochenstunden</a:t>
            </a:r>
            <a:endParaRPr lang="de-DE" sz="2000" dirty="0">
              <a:latin typeface="CorpoA"/>
            </a:endParaRPr>
          </a:p>
        </p:txBody>
      </p:sp>
    </p:spTree>
    <p:extLst>
      <p:ext uri="{BB962C8B-B14F-4D97-AF65-F5344CB8AC3E}">
        <p14:creationId xmlns:p14="http://schemas.microsoft.com/office/powerpoint/2010/main" val="161108290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Bildschirmpräsentation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Daniela Vanreusel</dc:creator>
  <cp:lastModifiedBy>Daniela Vanreusel</cp:lastModifiedBy>
  <cp:revision>3</cp:revision>
  <dcterms:created xsi:type="dcterms:W3CDTF">2025-03-31T16:52:26Z</dcterms:created>
  <dcterms:modified xsi:type="dcterms:W3CDTF">2025-03-31T17:20:25Z</dcterms:modified>
</cp:coreProperties>
</file>